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5" r:id="rId3"/>
    <p:sldId id="257" r:id="rId4"/>
    <p:sldId id="258" r:id="rId5"/>
    <p:sldId id="287" r:id="rId6"/>
    <p:sldId id="286" r:id="rId7"/>
    <p:sldId id="288" r:id="rId8"/>
    <p:sldId id="289" r:id="rId9"/>
    <p:sldId id="291" r:id="rId10"/>
    <p:sldId id="290" r:id="rId11"/>
    <p:sldId id="292" r:id="rId12"/>
    <p:sldId id="293" r:id="rId13"/>
    <p:sldId id="278" r:id="rId14"/>
    <p:sldId id="277" r:id="rId15"/>
    <p:sldId id="282" r:id="rId16"/>
    <p:sldId id="281" r:id="rId17"/>
    <p:sldId id="280" r:id="rId18"/>
    <p:sldId id="261" r:id="rId19"/>
    <p:sldId id="266" r:id="rId20"/>
    <p:sldId id="284" r:id="rId21"/>
    <p:sldId id="268" r:id="rId22"/>
    <p:sldId id="274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737" autoAdjust="0"/>
  </p:normalViewPr>
  <p:slideViewPr>
    <p:cSldViewPr>
      <p:cViewPr>
        <p:scale>
          <a:sx n="75" d="100"/>
          <a:sy n="75" d="100"/>
        </p:scale>
        <p:origin x="-1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1F9F8A-507F-44D2-B38F-59E8EBA875EF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E3604C-3889-40DA-80D1-180FB6FA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D6830E-5225-4D74-A6E7-58F024557DE5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9E29A-7311-423D-A877-69EF79D8F8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B6BE-698C-4CE8-93BB-6B512BFA9512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C670-FA37-4861-8F00-C177F0067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F9E2-2377-4E50-AE02-6F496197DC48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7F2C-DDE2-42E3-9F58-759E352E3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F76B-A54B-423C-BC0F-68BFE6E4DA03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00C6-CC96-415C-A54B-38AAA018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6D97-1B47-4989-83C6-4509EDD3E43E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E157-F4CA-4EDE-BB67-98126F5CC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E647-B8E4-4FC8-8CB3-6B68DFD16B1C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7812-B337-4362-AE7D-5E5AEFC06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3C4C-87BB-425E-8F91-8611D38A0308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DEB8-4616-4952-9B6A-117212BC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9F34-40A8-40F8-AECB-A5F6015963BD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081A-1365-4768-B641-EE9DBBA6E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7D8D-CC22-4C63-A617-EAABFE1036CF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DBBC-A321-4D57-A526-40BFC2897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76AB-79F5-4420-A276-2D72C043C277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7A58-B45D-426D-AFA8-146E4C479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1942-5E81-4DD8-8B51-D42D219F1843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732D-9A66-46D8-A84F-22CBA50CD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F311-1D02-4707-AB77-2F38DB7F494C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B0D8-42BC-4E4D-BF97-188B15298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E092E-21BA-4188-9D26-CBEB49B81BC3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016CB-A408-4D11-B505-6706F3323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sndAc>
      <p:stSnd>
        <p:snd r:embed="rId13" name="arrow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hyperlink" Target="http://www.pedobsh.ru/new/29_09_05/img/instruction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600" b="1" smtClean="0">
                <a:latin typeface="Arial" charset="0"/>
              </a:rPr>
              <a:t/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/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Охрана труда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в МБОУ «Школа №15»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Советского района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г. Ростова-на-Дону</a:t>
            </a:r>
          </a:p>
        </p:txBody>
      </p:sp>
      <p:pic>
        <p:nvPicPr>
          <p:cNvPr id="14342" name="Picture 6" descr="d1d53f0043ef91988a5aabca54d7d7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924175"/>
            <a:ext cx="3478213" cy="347821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lIns="91440" rIns="91440">
            <a:normAutofit/>
          </a:bodyPr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Кабинет </a:t>
            </a:r>
            <a:r>
              <a:rPr lang="ru-RU" sz="4200" b="1" smtClean="0">
                <a:solidFill>
                  <a:schemeClr val="bg1"/>
                </a:solidFill>
              </a:rPr>
              <a:t>биологии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ИНСТРУКЦИИ по охране труда: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1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1) при работе в кабинете;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2) при проведении демонстрационных опытов;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3) при проведении лабораторных и практических работ;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4) при проведении экскурсий;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5) для учителя. </a:t>
            </a:r>
          </a:p>
        </p:txBody>
      </p:sp>
      <p:pic>
        <p:nvPicPr>
          <p:cNvPr id="47108" name="Picture 5" descr="C:\Documents and Settings\user\Рабочий стол\p77_img_1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2600"/>
            <a:ext cx="59404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-25400"/>
            <a:ext cx="8229600" cy="1300163"/>
          </a:xfrm>
        </p:spPr>
        <p:txBody>
          <a:bodyPr lIns="91440" rIns="91440">
            <a:normAutofit/>
          </a:bodyPr>
          <a:lstStyle/>
          <a:p>
            <a:pPr eaLnBrk="1" hangingPunct="1"/>
            <a:r>
              <a:rPr lang="ru-RU" sz="4200" b="1" smtClean="0"/>
              <a:t>Кабинет</a:t>
            </a:r>
            <a:r>
              <a:rPr lang="ru-RU" b="1" smtClean="0"/>
              <a:t> информатики и ИКТ</a:t>
            </a:r>
          </a:p>
        </p:txBody>
      </p:sp>
      <p:sp>
        <p:nvSpPr>
          <p:cNvPr id="50179" name="Объект 4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403152"/>
                </a:solidFill>
              </a:rPr>
              <a:t>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ИНСТРУКЦИИ по охране труда: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1) при работе в кабинете;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2) при работе на видеодисплейных терминалах (ВДТ)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   и персональных электронно-вычислительных   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   машинах (ПЭВМ);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3) для обучающихся начальной школы к использованию персональных компьютеров (ПК);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4) при работе на копировально-множительных аппаратах;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5) для учителя;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6) для электроника.  </a:t>
            </a:r>
          </a:p>
          <a:p>
            <a:pPr marL="0" indent="0" eaLnBrk="1" hangingPunct="1"/>
            <a:endParaRPr lang="ru-RU" smtClean="0"/>
          </a:p>
        </p:txBody>
      </p:sp>
      <p:pic>
        <p:nvPicPr>
          <p:cNvPr id="50180" name="Picture 6" descr="C:\Documents and Settings\user\Рабочий стол\9220fb416368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4652963"/>
            <a:ext cx="42100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935596" y="188640"/>
            <a:ext cx="7172888" cy="806192"/>
          </a:xfrm>
          <a:prstGeom prst="flowChartAlternateProcess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6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Нормативно –правовые документы</a:t>
            </a:r>
            <a:endParaRPr lang="ru-RU" sz="1100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4302125"/>
            <a:ext cx="1512887" cy="117951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Издается приказ о введении его в действие       (срок 5 лет)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773238"/>
            <a:ext cx="1800225" cy="10572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Положение о службе  охраны труда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8175" y="4292600"/>
            <a:ext cx="2232025" cy="201612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1.Издается приказ о введении его в действие (срок 5 лет),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Издается приказ о создании комиссии 1 раз в 2 года.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8538" y="1714500"/>
            <a:ext cx="1582737" cy="105886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Положение о комиссии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4300" y="1773238"/>
            <a:ext cx="2376488" cy="13716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Положение об организации работы по охране труда  в образовательном учреждении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3663" y="1773238"/>
            <a:ext cx="2376487" cy="15113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Положение о трехступенчатом  административно-общественном контроле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3" y="4292600"/>
            <a:ext cx="1655762" cy="143986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Издается приказ о введении его в действие           (срок 5 лет)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788" y="4292600"/>
            <a:ext cx="2663825" cy="237648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1.Издается приказ о введении его в действие 1 раз в 5 лет</a:t>
            </a:r>
          </a:p>
          <a:p>
            <a:pPr>
              <a:lnSpc>
                <a:spcPct val="115000"/>
              </a:lnSpc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Издается  приказ об организации административно - общественного контроля  за состоянием охраны труда  - издается 1 раз в 5 лет или по мере необходимости.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32313" y="995363"/>
            <a:ext cx="3109912" cy="777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476375" y="995363"/>
            <a:ext cx="3046413" cy="777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00563" y="995363"/>
            <a:ext cx="935037" cy="777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0" idx="0"/>
          </p:cNvCxnSpPr>
          <p:nvPr/>
        </p:nvCxnSpPr>
        <p:spPr>
          <a:xfrm flipH="1">
            <a:off x="3059113" y="995363"/>
            <a:ext cx="1473200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5" idx="0"/>
          </p:cNvCxnSpPr>
          <p:nvPr/>
        </p:nvCxnSpPr>
        <p:spPr>
          <a:xfrm>
            <a:off x="935038" y="2933700"/>
            <a:ext cx="0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0" idx="2"/>
          </p:cNvCxnSpPr>
          <p:nvPr/>
        </p:nvCxnSpPr>
        <p:spPr>
          <a:xfrm>
            <a:off x="3059113" y="2773363"/>
            <a:ext cx="0" cy="146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219700" y="3284538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0" idx="2"/>
            <a:endCxn id="18" idx="0"/>
          </p:cNvCxnSpPr>
          <p:nvPr/>
        </p:nvCxnSpPr>
        <p:spPr>
          <a:xfrm>
            <a:off x="7632700" y="3284538"/>
            <a:ext cx="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u="sng" smtClean="0">
                <a:solidFill>
                  <a:srgbClr val="FF0000"/>
                </a:solidFill>
              </a:rPr>
              <a:t>Уполномоченный по охране труда – Евдокименко Наталья Юрьевна</a:t>
            </a:r>
          </a:p>
        </p:txBody>
      </p:sp>
      <p:sp>
        <p:nvSpPr>
          <p:cNvPr id="2150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339975" y="1700213"/>
            <a:ext cx="3657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  <p:sp>
        <p:nvSpPr>
          <p:cNvPr id="2150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2339975" y="1700213"/>
            <a:ext cx="3657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b="1" i="1" u="sng" smtClean="0"/>
          </a:p>
          <a:p>
            <a:pPr>
              <a:lnSpc>
                <a:spcPct val="80000"/>
              </a:lnSpc>
            </a:pPr>
            <a:endParaRPr lang="ru-RU" sz="900" b="1" i="1" u="sng" smtClean="0"/>
          </a:p>
          <a:p>
            <a:pPr>
              <a:lnSpc>
                <a:spcPct val="80000"/>
              </a:lnSpc>
            </a:pPr>
            <a:endParaRPr lang="ru-RU" sz="900" b="1" i="1" u="sng" smtClean="0"/>
          </a:p>
          <a:p>
            <a:pPr>
              <a:lnSpc>
                <a:spcPct val="80000"/>
              </a:lnSpc>
            </a:pPr>
            <a:endParaRPr lang="ru-RU" sz="900" b="1" i="1" u="sng" smtClean="0"/>
          </a:p>
        </p:txBody>
      </p:sp>
      <p:pic>
        <p:nvPicPr>
          <p:cNvPr id="21509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73238"/>
            <a:ext cx="3311525" cy="453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56" name="Group 80"/>
          <p:cNvGraphicFramePr>
            <a:graphicFrameLocks noGrp="1"/>
          </p:cNvGraphicFramePr>
          <p:nvPr/>
        </p:nvGraphicFramePr>
        <p:xfrm>
          <a:off x="323850" y="1484313"/>
          <a:ext cx="7993063" cy="5376862"/>
        </p:xfrm>
        <a:graphic>
          <a:graphicData uri="http://schemas.openxmlformats.org/drawingml/2006/table">
            <a:tbl>
              <a:tblPr/>
              <a:tblGrid>
                <a:gridCol w="252413"/>
                <a:gridCol w="4511675"/>
                <a:gridCol w="1114425"/>
                <a:gridCol w="1322387"/>
                <a:gridCol w="792163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№ п.п.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Наименование мероприятий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Срок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выполнения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за выполнение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Отметка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 выполнении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Издать приказ о назначении ответственных лиц за организацию безопасной работы.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сентябрь –октябрь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Директор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общем собрании трудового коллектива избрать уполномоченное  лицо по охране труда.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сентябрь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Директор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Издать приказ о создании комитета (комиссии) по охране труда.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сентябрь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Директор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Организовать систематический административно-общественный контроль за состоянием охраны труда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течение года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  зам.директора по АХР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Провести испытание спортивного оборудования и вентиляционных устройств спортивного зала.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сентябрь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комиссия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Провести общий технический осмотр здания и территории МБОУ СОШ №15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течение года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зам.директора по АХР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Обеспечить техслужащих учреждения моющими средствами.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течение года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зам.директора по АХР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Заключить соглашение по охране труда между администрацией и  коллективом учреждения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сентябрь 2012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комиссия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23" marR="45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1" name="Rectangle 67"/>
          <p:cNvSpPr>
            <a:spLocks noGrp="1"/>
          </p:cNvSpPr>
          <p:nvPr>
            <p:ph type="title" idx="4294967295"/>
          </p:nvPr>
        </p:nvSpPr>
        <p:spPr>
          <a:xfrm>
            <a:off x="971550" y="188913"/>
            <a:ext cx="7467600" cy="1143000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FF0000"/>
                </a:solidFill>
              </a:rPr>
              <a:t>ПЛАН</a:t>
            </a:r>
            <a:r>
              <a:rPr lang="ru-RU" sz="1800" smtClean="0">
                <a:solidFill>
                  <a:srgbClr val="FF0000"/>
                </a:solidFill>
              </a:rPr>
              <a:t/>
            </a:r>
            <a:br>
              <a:rPr lang="ru-RU" sz="1800" smtClean="0">
                <a:solidFill>
                  <a:srgbClr val="FF0000"/>
                </a:solidFill>
              </a:rPr>
            </a:br>
            <a:r>
              <a:rPr lang="ru-RU" sz="1800" b="1" smtClean="0">
                <a:solidFill>
                  <a:srgbClr val="FF0000"/>
                </a:solidFill>
              </a:rPr>
              <a:t>ОРГАНИЗАЦИОННО-ТЕХНИЧЕСКИХ МЕРОПРИЯТИЙ ПО УЛУЧШЕНИЮ УСЛОВИЙ И ОХРАНЫ ТРУДА</a:t>
            </a:r>
            <a:br>
              <a:rPr lang="ru-RU" sz="1800" b="1" smtClean="0">
                <a:solidFill>
                  <a:srgbClr val="FF0000"/>
                </a:solidFill>
              </a:rPr>
            </a:br>
            <a:r>
              <a:rPr lang="ru-RU" sz="1800" b="1" smtClean="0">
                <a:solidFill>
                  <a:srgbClr val="FF0000"/>
                </a:solidFill>
              </a:rPr>
              <a:t> НА 2016 – 2017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7467600" cy="936625"/>
          </a:xfrm>
        </p:spPr>
        <p:txBody>
          <a:bodyPr/>
          <a:lstStyle/>
          <a:p>
            <a:pPr algn="ctr"/>
            <a:r>
              <a:rPr lang="ru-RU" sz="2800" smtClean="0"/>
              <a:t>Охрана труда в МБОУ «Школа №15»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7467600" cy="5000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300" b="1" smtClean="0"/>
              <a:t>  </a:t>
            </a:r>
            <a:r>
              <a:rPr lang="ru-RU" sz="1200" smtClean="0"/>
              <a:t>Цели и задачи охраны труда и  безопасности жизнедеятельности в МБОУ СОШ №</a:t>
            </a:r>
            <a:r>
              <a:rPr lang="en-US" sz="1200" smtClean="0"/>
              <a:t> 15</a:t>
            </a:r>
            <a:r>
              <a:rPr lang="ru-RU" sz="120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1200" i="1" smtClean="0"/>
              <a:t>1) .Сохранение жизни и здоровья работников  и обучающихся;</a:t>
            </a:r>
            <a:endParaRPr lang="ru-RU" sz="1200" smtClean="0"/>
          </a:p>
          <a:p>
            <a:pPr>
              <a:buFont typeface="Wingdings 2" pitchFamily="18" charset="2"/>
              <a:buNone/>
            </a:pPr>
            <a:r>
              <a:rPr lang="ru-RU" sz="1200" i="1" smtClean="0"/>
              <a:t>2). Предупреждение (локализация) аварий и ЧС в школе</a:t>
            </a:r>
            <a:endParaRPr lang="ru-RU" sz="1200" smtClean="0"/>
          </a:p>
          <a:p>
            <a:pPr>
              <a:buFont typeface="Wingdings 2" pitchFamily="18" charset="2"/>
              <a:buNone/>
            </a:pPr>
            <a:r>
              <a:rPr lang="ru-RU" sz="1200" smtClean="0"/>
              <a:t>  Промежуточные задачи для достижения указанных целей: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1). Обеспечение безвредных и безопасных условий труда;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2).Подготовленность персонала и обучающихся к действиям в условиях ЧС(плановая эвакуация) ;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3). Осуществление систематического контроля за состоянием охраны труда  и техники  в школе № 31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Управление Системой охраны труда является одной из приоритетных функций управления  школой: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1).Школьная комиссия по охране труда;        Процесс управления безопасностью жизнедеятельности 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2).Законодательная и нормативная база;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3).Ресурсы ( материальные, финансовые).              </a:t>
            </a:r>
          </a:p>
        </p:txBody>
      </p:sp>
      <p:pic>
        <p:nvPicPr>
          <p:cNvPr id="4" name="Рисунок 3" descr="profsoyu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936625" cy="89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>
          <a:xfrm>
            <a:off x="6011863" y="3357563"/>
            <a:ext cx="431800" cy="43180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067175" y="3789363"/>
            <a:ext cx="4321175" cy="647700"/>
          </a:xfrm>
          <a:prstGeom prst="downArrowCallout">
            <a:avLst>
              <a:gd name="adj1" fmla="val 1874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1). Анализ  состояния охраны труда и безопасности в школе ;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348038" y="4437063"/>
            <a:ext cx="4537075" cy="720725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2). Принятие решений, планирование мероприятий по охране труда и безопасности ; 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268538" y="5157788"/>
            <a:ext cx="4464050" cy="719137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3)Подготовка к выполнению запланированных мероприятий 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971550" y="5876925"/>
            <a:ext cx="4752975" cy="504825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4).Выполнение запланированных мероприятий и требований  по обеспечению при выполнении работ.</a:t>
            </a:r>
          </a:p>
        </p:txBody>
      </p:sp>
      <p:pic>
        <p:nvPicPr>
          <p:cNvPr id="23571" name="Picture 4" descr="http://biblprog.org.ua/useravatars/73168_images/93db85ed909c13838ff95ccfa94cebd9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89588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2" descr="4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516563"/>
            <a:ext cx="13636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Это интересно!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9512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1300"/>
            <a:ext cx="38576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389413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6572250" cy="6440487"/>
          </a:xfrm>
        </p:spPr>
        <p:txBody>
          <a:bodyPr/>
          <a:lstStyle/>
          <a:p>
            <a:pPr eaLnBrk="1" hangingPunct="1"/>
            <a:r>
              <a:rPr lang="ru-RU" sz="4100" b="1" u="sng" smtClean="0">
                <a:solidFill>
                  <a:srgbClr val="FF0000"/>
                </a:solidFill>
              </a:rPr>
              <a:t/>
            </a:r>
            <a:br>
              <a:rPr lang="ru-RU" sz="4100" b="1" u="sng" smtClean="0">
                <a:solidFill>
                  <a:srgbClr val="FF0000"/>
                </a:solidFill>
              </a:rPr>
            </a:br>
            <a:r>
              <a:rPr lang="ru-RU" sz="4100" b="1" u="sng" smtClean="0">
                <a:solidFill>
                  <a:srgbClr val="FF0000"/>
                </a:solidFill>
              </a:rPr>
              <a:t/>
            </a:r>
            <a:br>
              <a:rPr lang="ru-RU" sz="4100" b="1" u="sng" smtClean="0">
                <a:solidFill>
                  <a:srgbClr val="FF0000"/>
                </a:solidFill>
              </a:rPr>
            </a:br>
            <a:r>
              <a:rPr lang="ru-RU" sz="4100" b="1" u="sng" smtClean="0">
                <a:solidFill>
                  <a:srgbClr val="FF0000"/>
                </a:solidFill>
              </a:rPr>
              <a:t>Трудности в работе учителя:</a:t>
            </a:r>
            <a:r>
              <a:rPr lang="ru-RU" sz="4100" smtClean="0">
                <a:solidFill>
                  <a:srgbClr val="FF0000"/>
                </a:solidFill>
              </a:rPr>
              <a:t/>
            </a:r>
            <a:br>
              <a:rPr lang="ru-RU" sz="4100" smtClean="0">
                <a:solidFill>
                  <a:srgbClr val="FF0000"/>
                </a:solidFill>
              </a:rPr>
            </a:br>
            <a:r>
              <a:rPr lang="ru-RU" sz="2000" smtClean="0"/>
              <a:t>1.Вынужденное общение</a:t>
            </a:r>
            <a:br>
              <a:rPr lang="ru-RU" sz="2000" smtClean="0"/>
            </a:br>
            <a:r>
              <a:rPr lang="ru-RU" sz="2000" smtClean="0"/>
              <a:t>(обычный человек общается-10-15мин.)</a:t>
            </a:r>
            <a:br>
              <a:rPr lang="ru-RU" sz="2000" smtClean="0"/>
            </a:br>
            <a:r>
              <a:rPr lang="ru-RU" sz="2000" smtClean="0"/>
              <a:t>2.Интеллектуальный износ</a:t>
            </a:r>
            <a:br>
              <a:rPr lang="ru-RU" sz="2000" smtClean="0"/>
            </a:br>
            <a:r>
              <a:rPr lang="ru-RU" sz="2000" smtClean="0"/>
              <a:t>отказ речевого центра.</a:t>
            </a:r>
            <a:br>
              <a:rPr lang="ru-RU" sz="2000" smtClean="0"/>
            </a:br>
            <a:r>
              <a:rPr lang="ru-RU" sz="2000" smtClean="0"/>
              <a:t>3.Нарушение собственного пространства</a:t>
            </a:r>
            <a:br>
              <a:rPr lang="ru-RU" sz="2000" smtClean="0"/>
            </a:br>
            <a:r>
              <a:rPr lang="ru-RU" sz="2000" smtClean="0"/>
              <a:t>у человека 0,5 м. собственного пространства и если его нарушают – угроза.</a:t>
            </a:r>
            <a:br>
              <a:rPr lang="ru-RU" sz="2000" smtClean="0"/>
            </a:br>
            <a:r>
              <a:rPr lang="ru-RU" sz="2000" smtClean="0"/>
              <a:t>4.Работа на адреналине</a:t>
            </a:r>
            <a:br>
              <a:rPr lang="ru-RU" sz="2000" smtClean="0"/>
            </a:br>
            <a:r>
              <a:rPr lang="ru-RU" sz="2000" smtClean="0"/>
              <a:t>(химия человека исправляется 20 мин. )</a:t>
            </a:r>
            <a:br>
              <a:rPr lang="ru-RU" sz="2000" smtClean="0"/>
            </a:br>
            <a:r>
              <a:rPr lang="ru-RU" sz="2000" smtClean="0"/>
              <a:t>5.Шумовой фон</a:t>
            </a:r>
            <a:br>
              <a:rPr lang="ru-RU" sz="2000" smtClean="0"/>
            </a:br>
            <a:r>
              <a:rPr lang="en-US" sz="2000" smtClean="0"/>
              <a:t>6</a:t>
            </a:r>
            <a:r>
              <a:rPr lang="ru-RU" sz="2000" smtClean="0"/>
              <a:t>.Нельзя копить эмоциональные проявления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8913"/>
            <a:ext cx="3095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58187" cy="4143375"/>
          </a:xfrm>
        </p:spPr>
        <p:txBody>
          <a:bodyPr/>
          <a:lstStyle/>
          <a:p>
            <a:pPr eaLnBrk="1" hangingPunct="1"/>
            <a:r>
              <a:rPr lang="ru-RU" sz="3600" smtClean="0"/>
              <a:t>После уроков неизбежна агрессия.</a:t>
            </a:r>
            <a:br>
              <a:rPr lang="ru-RU" sz="3600" smtClean="0"/>
            </a:br>
            <a:r>
              <a:rPr lang="ru-RU" sz="3600" smtClean="0"/>
              <a:t>Агрессивно-напряженные люди, способны на неадекватные поступки (сбросить отрицательную энергию на домашних)  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6" name="Picture 6" descr="42-15590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214813"/>
            <a:ext cx="3894138" cy="239553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FF0000"/>
                </a:solidFill>
                <a:latin typeface="Arial" charset="0"/>
              </a:rPr>
              <a:t>Охрана труда -</a:t>
            </a:r>
            <a:br>
              <a:rPr lang="ru-RU" sz="5400" b="1" smtClean="0">
                <a:solidFill>
                  <a:srgbClr val="FF0000"/>
                </a:solidFill>
                <a:latin typeface="Arial" charset="0"/>
              </a:rPr>
            </a:br>
            <a:endParaRPr lang="ru-RU" sz="54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73238"/>
            <a:ext cx="7467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ru-RU" sz="2800" b="1" smtClean="0">
                <a:latin typeface="Arial" charset="0"/>
              </a:rPr>
              <a:t>это система сохранения жизни и здоровья работников в процессе трудовой деятельности, включающая в себя правовые,  социально-экономические, организационно-технические, санитарно-гигиенические, лечебно-профилактические, реабилитационные и иные мероприятия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smtClean="0">
                <a:latin typeface="Arial" charset="0"/>
              </a:rPr>
              <a:t> (ст. 209 «Основные понятия» ТК РФ).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800" b="1" smtClean="0"/>
          </a:p>
          <a:p>
            <a:pPr>
              <a:lnSpc>
                <a:spcPct val="80000"/>
              </a:lnSpc>
            </a:pPr>
            <a:endParaRPr lang="ru-RU" sz="1900" smtClean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Если пить во время уроков воду, все зажимы снимаются.</a:t>
            </a:r>
            <a:br>
              <a:rPr lang="ru-RU" sz="2400" smtClean="0"/>
            </a:br>
            <a:r>
              <a:rPr lang="ru-RU" sz="2400" smtClean="0"/>
              <a:t>Полезно любоваться аквариумом, мыть руки</a:t>
            </a:r>
            <a:r>
              <a:rPr lang="ru-RU" sz="4200" smtClean="0"/>
              <a:t>.</a:t>
            </a:r>
            <a:br>
              <a:rPr lang="ru-RU" sz="4200" smtClean="0"/>
            </a:br>
            <a:endParaRPr lang="ru-RU" sz="42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4848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16113"/>
            <a:ext cx="38576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698" name="Rectangle 7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36513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25538"/>
            <a:ext cx="3944938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4572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Georgia" pitchFamily="18" charset="0"/>
              </a:rPr>
              <a:t>После работы стараться пройтись пешком, дотрагиваться  до деревьев</a:t>
            </a:r>
            <a:br>
              <a:rPr lang="ru-RU" sz="2800" b="1">
                <a:latin typeface="Georgia" pitchFamily="18" charset="0"/>
              </a:rPr>
            </a:br>
            <a:r>
              <a:rPr lang="ru-RU" sz="2800" b="1">
                <a:latin typeface="Georgia" pitchFamily="18" charset="0"/>
              </a:rPr>
              <a:t>(одни деревья поглощают агрессию -черемуха, тополь, осина, ель; другие – дают энергию – липа, дуб, клен.)</a:t>
            </a:r>
            <a:br>
              <a:rPr lang="ru-RU" sz="2800" b="1">
                <a:latin typeface="Georgia" pitchFamily="18" charset="0"/>
              </a:rPr>
            </a:br>
            <a:r>
              <a:rPr lang="ru-RU" sz="2800" b="1">
                <a:latin typeface="Georgia" pitchFamily="18" charset="0"/>
              </a:rPr>
              <a:t>Необходимо иметь хобби.</a:t>
            </a:r>
            <a:br>
              <a:rPr lang="ru-RU" sz="2800" b="1">
                <a:latin typeface="Georgia" pitchFamily="18" charset="0"/>
              </a:rPr>
            </a:br>
            <a:r>
              <a:rPr lang="ru-RU" sz="2800" b="1">
                <a:latin typeface="Georgia" pitchFamily="18" charset="0"/>
              </a:rPr>
              <a:t>Абстрагироваться  от  проблем</a:t>
            </a:r>
            <a:r>
              <a:rPr lang="en-US" sz="2800" b="1">
                <a:latin typeface="Georgia" pitchFamily="18" charset="0"/>
              </a:rPr>
              <a:t/>
            </a:r>
            <a:br>
              <a:rPr lang="en-US" sz="2800" b="1">
                <a:latin typeface="Georgia" pitchFamily="18" charset="0"/>
              </a:rPr>
            </a:br>
            <a:r>
              <a:rPr lang="ru-RU" sz="2800" b="1">
                <a:latin typeface="Georgia" pitchFamily="18" charset="0"/>
              </a:rPr>
              <a:t> на работе.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b="7643"/>
          <a:stretch>
            <a:fillRect/>
          </a:stretch>
        </p:blipFill>
        <p:spPr bwMode="auto">
          <a:xfrm>
            <a:off x="539750" y="404813"/>
            <a:ext cx="8007350" cy="52562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76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Спасибо за внимание!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14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latin typeface="Arial" charset="0"/>
              </a:rPr>
              <a:t>Государственные нормативные требования охраны труда </a:t>
            </a:r>
            <a:r>
              <a:rPr lang="ru-RU" sz="1600" b="1" u="sng" smtClean="0">
                <a:solidFill>
                  <a:srgbClr val="FF0000"/>
                </a:solidFill>
                <a:latin typeface="Arial" charset="0"/>
              </a:rPr>
              <a:t>обязательны</a:t>
            </a:r>
            <a:r>
              <a:rPr lang="ru-RU" sz="1600" b="1" smtClean="0">
                <a:latin typeface="Arial" charset="0"/>
              </a:rPr>
              <a:t> для исполнения юридическими и физическими лицами при осуществлении ими любых видов деятельности  (ст. 211 ТК РФ).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Arial" charset="0"/>
              </a:rPr>
              <a:t>       Работодатель (руководство организации), неся ответственность за обеспечение безопасных условий и охраны труда (ст. 212 ТК РФ), должен проводить работы в области охраны труда в соответствии с государственными нормативными требованиями.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Arial" charset="0"/>
              </a:rPr>
              <a:t>       Для обеспечения соблюдения нормативных требований и эффективности управления охраной труда должны быть определены и документированы обязанности, ответственность, полномочия руководителей разного уровня, лиц, управляющих, выполняющих и проверяющих работы.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Arial" charset="0"/>
              </a:rPr>
              <a:t>       На основании требований законодательства, нормативных правовых актов в сфере охраны труда, в том числе межотраслевых и отраслевых правил, инструкций, рекомендаций, стандартов, положений можно определить примерный перечень документации, которая должна разрабатываться и оформляться при проведении работы по охране труда в организации.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Arial" charset="0"/>
              </a:rPr>
              <a:t>       В  организации разрабатываются локальные нормативные акты в сфере охраны труда. Они являются непосредственной правовой базой управления охраной труда на уровне организации.</a:t>
            </a:r>
          </a:p>
          <a:p>
            <a:pPr>
              <a:lnSpc>
                <a:spcPct val="80000"/>
              </a:lnSpc>
            </a:pPr>
            <a:endParaRPr lang="ru-RU" sz="16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6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6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600" b="1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73249" y="522077"/>
            <a:ext cx="7434122" cy="6060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ЛОКАЛЬНЫЕ НОРМАТИВНЫЕ АКТЫ ОРГАНИЗАЦИИ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b="1" u="sng" smtClean="0">
                <a:solidFill>
                  <a:srgbClr val="F14124"/>
                </a:solidFill>
                <a:latin typeface="Arial" charset="0"/>
              </a:rPr>
              <a:t>Нормативно - правовые документы </a:t>
            </a:r>
            <a:r>
              <a:rPr lang="ru-RU" sz="4200" b="1" smtClean="0">
                <a:solidFill>
                  <a:srgbClr val="F14124"/>
                </a:solidFill>
                <a:latin typeface="Arial" charset="0"/>
              </a:rPr>
              <a:t/>
            </a:r>
            <a:br>
              <a:rPr lang="ru-RU" sz="4200" b="1" smtClean="0">
                <a:solidFill>
                  <a:srgbClr val="F14124"/>
                </a:solidFill>
                <a:latin typeface="Arial" charset="0"/>
              </a:rPr>
            </a:br>
            <a:endParaRPr lang="ru-RU" sz="4200" b="1" smtClean="0">
              <a:solidFill>
                <a:srgbClr val="F14124"/>
              </a:solidFill>
              <a:latin typeface="Arial" charset="0"/>
            </a:endParaRPr>
          </a:p>
        </p:txBody>
      </p:sp>
      <p:sp>
        <p:nvSpPr>
          <p:cNvPr id="17410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7467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Трудовой кодекс РФ; 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Закон РФ «Об образовании»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Типовое положение о специальном  (коррекционном) образовательном учреждении для обучающихся, воспитанников с ограниченными возможностями здоровья, утвержденное  постановлением 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Правительства РФ от 12.03.1997г. № 288 (в редакции от 10.03.2009)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Приказ правительства РФ от 25.04.2012 . № 390 «Правила противопожарного режима  в Российской Федерации»;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 Приказ Министерства здравоохранения и социального развития РФ от 26.04.2011  № 342н       «Об утверждении порядка проведения аттестации рабочих мест по условиям труда»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Постановление Министерства труда и Министерства образования РФ  от 13.01.2003 № 1/29 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     «Об утверждении порядка обучения по охране труда и проверки знаний требований  охраны        труда  работников  организаций»; 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ГОСТ 12.0.004-90  «Организация обучения безопасности труда»;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Приказ Министерства труда и социального развития РФ от 21.06.2003 № 153   «Об утверждении примерных программ обучения по охране труда отдельных категорий застрахованных»;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Постановление Министерства труда и социального развития РФ от 08.02.2000  № 14    «Об утверждении рекомендаций по организации работы службы охраны труда   в организации»;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Приказ Министерства здравоохранения и социального развития РФ от 29.05.2006 № 413      «Об утверждении типового положения о комитете (комиссии) по охране труда»;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 Постановление Министерства труда РФ от 27.02.1995 № 11 «Об утверждении рекомендаций по планированию мероприятий по охране труда»;</a:t>
            </a:r>
          </a:p>
          <a:p>
            <a:pPr>
              <a:lnSpc>
                <a:spcPct val="80000"/>
              </a:lnSpc>
            </a:pPr>
            <a:r>
              <a:rPr lang="ru-RU" sz="1200" b="1" smtClean="0">
                <a:latin typeface="Arial" charset="0"/>
              </a:rPr>
              <a:t> Постановление Президиума ВЦСПС от 01.07.1987 № 7 «Положение об административно-общественном  контроле  за  условиями  труда»;</a:t>
            </a:r>
          </a:p>
          <a:p>
            <a:pPr>
              <a:lnSpc>
                <a:spcPct val="80000"/>
              </a:lnSpc>
            </a:pP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2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0002-002-Bezopasnost-v-shk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7561263" cy="5670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08050"/>
            <a:ext cx="421163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 со стрелкой вверх 19"/>
          <p:cNvSpPr/>
          <p:nvPr/>
        </p:nvSpPr>
        <p:spPr>
          <a:xfrm>
            <a:off x="5724525" y="3573463"/>
            <a:ext cx="2303463" cy="50323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6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350" y="3860800"/>
            <a:ext cx="6400800" cy="1752600"/>
          </a:xfrm>
        </p:spPr>
        <p:txBody>
          <a:bodyPr anchor="b"/>
          <a:lstStyle/>
          <a:p>
            <a:pPr marL="0" indent="0">
              <a:buFont typeface="Wingdings 2" pitchFamily="18" charset="2"/>
              <a:buNone/>
            </a:pPr>
            <a:r>
              <a:rPr lang="ru-RU" sz="1300" smtClean="0">
                <a:solidFill>
                  <a:schemeClr val="bg1"/>
                </a:solidFill>
              </a:rPr>
              <a:t>            Уголок по охране труда   </a:t>
            </a:r>
          </a:p>
        </p:txBody>
      </p:sp>
      <p:pic>
        <p:nvPicPr>
          <p:cNvPr id="18437" name="Picture 2" descr="http://biblprog.org.ua/useravatars/73168_images/93db85ed909c13838ff95ccfa94cebd9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6610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CA2Z3FTC.jpg"/>
          <p:cNvPicPr>
            <a:picLocks noChangeAspect="1"/>
          </p:cNvPicPr>
          <p:nvPr/>
        </p:nvPicPr>
        <p:blipFill>
          <a:blip r:embed="rId4" cstate="print"/>
          <a:srcRect l="4640" t="4641" r="9681" b="-399"/>
          <a:stretch>
            <a:fillRect/>
          </a:stretch>
        </p:blipFill>
        <p:spPr>
          <a:xfrm>
            <a:off x="3355876" y="4512766"/>
            <a:ext cx="1576596" cy="1762077"/>
          </a:xfrm>
          <a:prstGeom prst="flowChartPunchedCard">
            <a:avLst/>
          </a:prstGeom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/>
          <a:srcRect r="38586" b="32941"/>
          <a:stretch>
            <a:fillRect/>
          </a:stretch>
        </p:blipFill>
        <p:spPr bwMode="auto">
          <a:xfrm rot="301017">
            <a:off x="1763713" y="1052513"/>
            <a:ext cx="1111250" cy="155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/>
          <a:srcRect r="39992" b="27266"/>
          <a:stretch>
            <a:fillRect/>
          </a:stretch>
        </p:blipFill>
        <p:spPr bwMode="auto">
          <a:xfrm rot="156315">
            <a:off x="539750" y="1341438"/>
            <a:ext cx="1069975" cy="14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rofsoyus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260350"/>
            <a:ext cx="936625" cy="89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2" descr="C:\Users\тарас\Documents\006.jpg"/>
          <p:cNvPicPr>
            <a:picLocks noChangeAspect="1" noChangeArrowheads="1"/>
          </p:cNvPicPr>
          <p:nvPr/>
        </p:nvPicPr>
        <p:blipFill>
          <a:blip r:embed="rId8"/>
          <a:srcRect l="26416" r="764" b="45773"/>
          <a:stretch>
            <a:fillRect/>
          </a:stretch>
        </p:blipFill>
        <p:spPr bwMode="auto">
          <a:xfrm rot="494552">
            <a:off x="1835150" y="2495550"/>
            <a:ext cx="11176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9"/>
          <a:srcRect r="36845" b="30446"/>
          <a:stretch>
            <a:fillRect/>
          </a:stretch>
        </p:blipFill>
        <p:spPr bwMode="auto">
          <a:xfrm rot="302276">
            <a:off x="2987675" y="836613"/>
            <a:ext cx="1141413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4" descr="http://www.pedobsh.ru/new/29_09_05/img/instruc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45708">
            <a:off x="395288" y="3644900"/>
            <a:ext cx="1079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4076700"/>
            <a:ext cx="1584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CAK21J8N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22632">
            <a:off x="3132138" y="2924175"/>
            <a:ext cx="107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C:\Users\User\Desktop\проф\SCX-3200_20120420_09154401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63713" y="4221163"/>
            <a:ext cx="1152525" cy="1512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" descr="http://s57.radikal.ru/i158/0811/ee/bbdaf3a416d3.jpg"/>
          <p:cNvPicPr>
            <a:picLocks noChangeAspect="1" noChangeArrowheads="1"/>
          </p:cNvPicPr>
          <p:nvPr/>
        </p:nvPicPr>
        <p:blipFill>
          <a:blip r:embed="rId15" cstate="print">
            <a:lum contrast="40000"/>
          </a:blip>
          <a:srcRect/>
          <a:stretch>
            <a:fillRect/>
          </a:stretch>
        </p:blipFill>
        <p:spPr bwMode="auto">
          <a:xfrm>
            <a:off x="4876180" y="4383931"/>
            <a:ext cx="2286016" cy="219901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slide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0" y="333375"/>
            <a:ext cx="3671888" cy="1143000"/>
          </a:xfrm>
        </p:spPr>
        <p:txBody>
          <a:bodyPr lIns="91440" rIns="91440">
            <a:normAutofit/>
          </a:bodyPr>
          <a:lstStyle/>
          <a:p>
            <a:pPr eaLnBrk="1" hangingPunct="1"/>
            <a:r>
              <a:rPr lang="ru-RU" sz="4200" b="1" smtClean="0">
                <a:solidFill>
                  <a:srgbClr val="558ED5"/>
                </a:solidFill>
              </a:rPr>
              <a:t>Кабинет </a:t>
            </a:r>
            <a:br>
              <a:rPr lang="ru-RU" sz="4200" b="1" smtClean="0">
                <a:solidFill>
                  <a:srgbClr val="558ED5"/>
                </a:solidFill>
              </a:rPr>
            </a:br>
            <a:r>
              <a:rPr lang="ru-RU" sz="4200" b="1" smtClean="0">
                <a:solidFill>
                  <a:srgbClr val="558ED5"/>
                </a:solidFill>
              </a:rPr>
              <a:t>технологии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4294967295"/>
          </p:nvPr>
        </p:nvSpPr>
        <p:spPr>
          <a:xfrm>
            <a:off x="107950" y="2300288"/>
            <a:ext cx="8888413" cy="44418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ИНСТРУКЦИИ по охране труда: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100" b="1" smtClean="0">
              <a:solidFill>
                <a:srgbClr val="558ED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1) при работе с электрическим утюгом;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2) при работе с кухонной электроплитой;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3) при кулинарных работах;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4) при работе с тканью;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5) для учителя.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8132" name="Picture 3" descr="C:\Documents and Settings\user\Рабочий стол\те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39131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C:\Documents and Settings\user\Рабочий стол\тех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221163"/>
            <a:ext cx="49323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387</TotalTime>
  <Words>967</Words>
  <Application>Microsoft Office PowerPoint</Application>
  <PresentationFormat>Экран (4:3)</PresentationFormat>
  <Paragraphs>145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1" baseType="lpstr">
      <vt:lpstr>Arial</vt:lpstr>
      <vt:lpstr>Georgia</vt:lpstr>
      <vt:lpstr>Wingdings 2</vt:lpstr>
      <vt:lpstr>Calibri</vt:lpstr>
      <vt:lpstr>Times New Roman</vt:lpstr>
      <vt:lpstr>Franklin Gothic Book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  Охрана труда  в МБОУ «Школа №15»  Советского района  г. Ростова-на-Дону</vt:lpstr>
      <vt:lpstr>Охрана труда - </vt:lpstr>
      <vt:lpstr>Слайд 3</vt:lpstr>
      <vt:lpstr>Нормативно - правовые документы  </vt:lpstr>
      <vt:lpstr>Слайд 5</vt:lpstr>
      <vt:lpstr>Слайд 6</vt:lpstr>
      <vt:lpstr>Слайд 7</vt:lpstr>
      <vt:lpstr>Слайд 8</vt:lpstr>
      <vt:lpstr>Кабинет  технологии</vt:lpstr>
      <vt:lpstr>Кабинет биологии</vt:lpstr>
      <vt:lpstr>Слайд 11</vt:lpstr>
      <vt:lpstr>Кабинет информатики и ИКТ</vt:lpstr>
      <vt:lpstr>Слайд 13</vt:lpstr>
      <vt:lpstr>Уполномоченный по охране труда – Евдокименко Наталья Юрьевна</vt:lpstr>
      <vt:lpstr>ПЛАН ОРГАНИЗАЦИОННО-ТЕХНИЧЕСКИХ МЕРОПРИЯТИЙ ПО УЛУЧШЕНИЮ УСЛОВИЙ И ОХРАНЫ ТРУДА  НА 2016 – 2017 ГОД</vt:lpstr>
      <vt:lpstr>Охрана труда в МБОУ «Школа №15»</vt:lpstr>
      <vt:lpstr>Это интересно!</vt:lpstr>
      <vt:lpstr>  Трудности в работе учителя: 1.Вынужденное общение (обычный человек общается-10-15мин.) 2.Интеллектуальный износ отказ речевого центра. 3.Нарушение собственного пространства у человека 0,5 м. собственного пространства и если его нарушают – угроза. 4.Работа на адреналине (химия человека исправляется 20 мин. ) 5.Шумовой фон 6.Нельзя копить эмоциональные проявления </vt:lpstr>
      <vt:lpstr>После уроков неизбежна агрессия. Агрессивно-напряженные люди, способны на неадекватные поступки (сбросить отрицательную энергию на домашних)    </vt:lpstr>
      <vt:lpstr>   Если пить во время уроков воду, все зажимы снимаются. Полезно любоваться аквариумом, мыть руки. </vt:lpstr>
      <vt:lpstr>Слайд 21</vt:lpstr>
      <vt:lpstr>Слайд 22</vt:lpstr>
      <vt:lpstr>            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труда учителя.</dc:title>
  <dc:creator>Мама</dc:creator>
  <cp:lastModifiedBy>PC</cp:lastModifiedBy>
  <cp:revision>37</cp:revision>
  <dcterms:created xsi:type="dcterms:W3CDTF">2009-12-24T16:50:31Z</dcterms:created>
  <dcterms:modified xsi:type="dcterms:W3CDTF">2016-10-09T17:02:07Z</dcterms:modified>
</cp:coreProperties>
</file>